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73" r:id="rId15"/>
    <p:sldId id="269" r:id="rId16"/>
    <p:sldId id="270"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C42AC1-62EC-464D-85DA-ECB7406F7902}" v="23" dt="2021-03-30T15:25:10.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66"/>
    <p:restoredTop sz="57415"/>
  </p:normalViewPr>
  <p:slideViewPr>
    <p:cSldViewPr snapToGrid="0" snapToObjects="1">
      <p:cViewPr varScale="1">
        <p:scale>
          <a:sx n="67" d="100"/>
          <a:sy n="67" d="100"/>
        </p:scale>
        <p:origin x="20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Milligan" userId="daad295f-67ac-4e7b-bb43-9008c948f9d1" providerId="ADAL" clId="{9DC42AC1-62EC-464D-85DA-ECB7406F7902}"/>
    <pc:docChg chg="undo custSel modSld">
      <pc:chgData name="Ian Milligan" userId="daad295f-67ac-4e7b-bb43-9008c948f9d1" providerId="ADAL" clId="{9DC42AC1-62EC-464D-85DA-ECB7406F7902}" dt="2021-03-30T15:25:29.880" v="760" actId="26606"/>
      <pc:docMkLst>
        <pc:docMk/>
      </pc:docMkLst>
      <pc:sldChg chg="modNotesTx">
        <pc:chgData name="Ian Milligan" userId="daad295f-67ac-4e7b-bb43-9008c948f9d1" providerId="ADAL" clId="{9DC42AC1-62EC-464D-85DA-ECB7406F7902}" dt="2021-03-30T13:38:54.437" v="0" actId="20577"/>
        <pc:sldMkLst>
          <pc:docMk/>
          <pc:sldMk cId="608413620" sldId="256"/>
        </pc:sldMkLst>
      </pc:sldChg>
      <pc:sldChg chg="modNotesTx">
        <pc:chgData name="Ian Milligan" userId="daad295f-67ac-4e7b-bb43-9008c948f9d1" providerId="ADAL" clId="{9DC42AC1-62EC-464D-85DA-ECB7406F7902}" dt="2021-03-30T15:16:10.433" v="149" actId="20577"/>
        <pc:sldMkLst>
          <pc:docMk/>
          <pc:sldMk cId="1380465958" sldId="258"/>
        </pc:sldMkLst>
      </pc:sldChg>
      <pc:sldChg chg="modNotesTx">
        <pc:chgData name="Ian Milligan" userId="daad295f-67ac-4e7b-bb43-9008c948f9d1" providerId="ADAL" clId="{9DC42AC1-62EC-464D-85DA-ECB7406F7902}" dt="2021-03-30T15:17:13.524" v="365" actId="20577"/>
        <pc:sldMkLst>
          <pc:docMk/>
          <pc:sldMk cId="3423345577" sldId="259"/>
        </pc:sldMkLst>
      </pc:sldChg>
      <pc:sldChg chg="modNotesTx">
        <pc:chgData name="Ian Milligan" userId="daad295f-67ac-4e7b-bb43-9008c948f9d1" providerId="ADAL" clId="{9DC42AC1-62EC-464D-85DA-ECB7406F7902}" dt="2021-03-30T15:18:30.097" v="679" actId="20577"/>
        <pc:sldMkLst>
          <pc:docMk/>
          <pc:sldMk cId="3644409810" sldId="260"/>
        </pc:sldMkLst>
      </pc:sldChg>
      <pc:sldChg chg="modSp mod">
        <pc:chgData name="Ian Milligan" userId="daad295f-67ac-4e7b-bb43-9008c948f9d1" providerId="ADAL" clId="{9DC42AC1-62EC-464D-85DA-ECB7406F7902}" dt="2021-03-30T15:24:59.813" v="749" actId="20577"/>
        <pc:sldMkLst>
          <pc:docMk/>
          <pc:sldMk cId="4179472236" sldId="262"/>
        </pc:sldMkLst>
        <pc:spChg chg="mod">
          <ac:chgData name="Ian Milligan" userId="daad295f-67ac-4e7b-bb43-9008c948f9d1" providerId="ADAL" clId="{9DC42AC1-62EC-464D-85DA-ECB7406F7902}" dt="2021-03-30T15:24:59.813" v="749" actId="20577"/>
          <ac:spMkLst>
            <pc:docMk/>
            <pc:sldMk cId="4179472236" sldId="262"/>
            <ac:spMk id="3" creationId="{0799B232-B98C-F94F-BFEC-EB74F45F55A8}"/>
          </ac:spMkLst>
        </pc:spChg>
      </pc:sldChg>
      <pc:sldChg chg="modNotesTx">
        <pc:chgData name="Ian Milligan" userId="daad295f-67ac-4e7b-bb43-9008c948f9d1" providerId="ADAL" clId="{9DC42AC1-62EC-464D-85DA-ECB7406F7902}" dt="2021-03-30T15:21:40.955" v="747" actId="20577"/>
        <pc:sldMkLst>
          <pc:docMk/>
          <pc:sldMk cId="3964271273" sldId="267"/>
        </pc:sldMkLst>
      </pc:sldChg>
      <pc:sldChg chg="addSp delSp modSp mod setBg modAnim">
        <pc:chgData name="Ian Milligan" userId="daad295f-67ac-4e7b-bb43-9008c948f9d1" providerId="ADAL" clId="{9DC42AC1-62EC-464D-85DA-ECB7406F7902}" dt="2021-03-30T15:25:29.880" v="760" actId="26606"/>
        <pc:sldMkLst>
          <pc:docMk/>
          <pc:sldMk cId="3895289431" sldId="273"/>
        </pc:sldMkLst>
        <pc:spChg chg="mod">
          <ac:chgData name="Ian Milligan" userId="daad295f-67ac-4e7b-bb43-9008c948f9d1" providerId="ADAL" clId="{9DC42AC1-62EC-464D-85DA-ECB7406F7902}" dt="2021-03-30T15:25:29.880" v="760" actId="26606"/>
          <ac:spMkLst>
            <pc:docMk/>
            <pc:sldMk cId="3895289431" sldId="273"/>
            <ac:spMk id="2" creationId="{032D2BDE-0A11-974F-BCF0-8376E910A099}"/>
          </ac:spMkLst>
        </pc:spChg>
        <pc:spChg chg="mod ord">
          <ac:chgData name="Ian Milligan" userId="daad295f-67ac-4e7b-bb43-9008c948f9d1" providerId="ADAL" clId="{9DC42AC1-62EC-464D-85DA-ECB7406F7902}" dt="2021-03-30T15:25:29.880" v="760" actId="26606"/>
          <ac:spMkLst>
            <pc:docMk/>
            <pc:sldMk cId="3895289431" sldId="273"/>
            <ac:spMk id="3" creationId="{27E12E91-C3DC-C442-98BF-74A897E93168}"/>
          </ac:spMkLst>
        </pc:spChg>
        <pc:spChg chg="add del">
          <ac:chgData name="Ian Milligan" userId="daad295f-67ac-4e7b-bb43-9008c948f9d1" providerId="ADAL" clId="{9DC42AC1-62EC-464D-85DA-ECB7406F7902}" dt="2021-03-30T15:25:26.144" v="757" actId="26606"/>
          <ac:spMkLst>
            <pc:docMk/>
            <pc:sldMk cId="3895289431" sldId="273"/>
            <ac:spMk id="9" creationId="{90D01200-0224-43C5-AB38-FB4D16B73FB7}"/>
          </ac:spMkLst>
        </pc:spChg>
        <pc:spChg chg="add del">
          <ac:chgData name="Ian Milligan" userId="daad295f-67ac-4e7b-bb43-9008c948f9d1" providerId="ADAL" clId="{9DC42AC1-62EC-464D-85DA-ECB7406F7902}" dt="2021-03-30T15:25:26.144" v="757" actId="26606"/>
          <ac:spMkLst>
            <pc:docMk/>
            <pc:sldMk cId="3895289431" sldId="273"/>
            <ac:spMk id="11" creationId="{728A44A4-A002-4A88-9FC9-1D0566C97A47}"/>
          </ac:spMkLst>
        </pc:spChg>
        <pc:spChg chg="add del">
          <ac:chgData name="Ian Milligan" userId="daad295f-67ac-4e7b-bb43-9008c948f9d1" providerId="ADAL" clId="{9DC42AC1-62EC-464D-85DA-ECB7406F7902}" dt="2021-03-30T15:25:26.144" v="757" actId="26606"/>
          <ac:spMkLst>
            <pc:docMk/>
            <pc:sldMk cId="3895289431" sldId="273"/>
            <ac:spMk id="13" creationId="{3E7D5C7B-DD16-401B-85CE-4AAA2A4F5136}"/>
          </ac:spMkLst>
        </pc:spChg>
        <pc:spChg chg="add del">
          <ac:chgData name="Ian Milligan" userId="daad295f-67ac-4e7b-bb43-9008c948f9d1" providerId="ADAL" clId="{9DC42AC1-62EC-464D-85DA-ECB7406F7902}" dt="2021-03-30T15:25:29.870" v="759" actId="26606"/>
          <ac:spMkLst>
            <pc:docMk/>
            <pc:sldMk cId="3895289431" sldId="273"/>
            <ac:spMk id="15" creationId="{92468898-5A6E-4D55-85EC-308E785EE06C}"/>
          </ac:spMkLst>
        </pc:spChg>
        <pc:spChg chg="add del">
          <ac:chgData name="Ian Milligan" userId="daad295f-67ac-4e7b-bb43-9008c948f9d1" providerId="ADAL" clId="{9DC42AC1-62EC-464D-85DA-ECB7406F7902}" dt="2021-03-30T15:25:29.870" v="759" actId="26606"/>
          <ac:spMkLst>
            <pc:docMk/>
            <pc:sldMk cId="3895289431" sldId="273"/>
            <ac:spMk id="16" creationId="{3E23A947-2D45-4208-AE2B-64948C87A3EB}"/>
          </ac:spMkLst>
        </pc:spChg>
        <pc:spChg chg="add del">
          <ac:chgData name="Ian Milligan" userId="daad295f-67ac-4e7b-bb43-9008c948f9d1" providerId="ADAL" clId="{9DC42AC1-62EC-464D-85DA-ECB7406F7902}" dt="2021-03-30T15:25:29.870" v="759" actId="26606"/>
          <ac:spMkLst>
            <pc:docMk/>
            <pc:sldMk cId="3895289431" sldId="273"/>
            <ac:spMk id="17" creationId="{E5BBB0F9-6A59-4D02-A9C7-A2D6516684CE}"/>
          </ac:spMkLst>
        </pc:spChg>
        <pc:spChg chg="add">
          <ac:chgData name="Ian Milligan" userId="daad295f-67ac-4e7b-bb43-9008c948f9d1" providerId="ADAL" clId="{9DC42AC1-62EC-464D-85DA-ECB7406F7902}" dt="2021-03-30T15:25:29.880" v="760" actId="26606"/>
          <ac:spMkLst>
            <pc:docMk/>
            <pc:sldMk cId="3895289431" sldId="273"/>
            <ac:spMk id="19" creationId="{2C9A9DA9-7DC8-488B-A882-123947B0F3D9}"/>
          </ac:spMkLst>
        </pc:spChg>
        <pc:spChg chg="add">
          <ac:chgData name="Ian Milligan" userId="daad295f-67ac-4e7b-bb43-9008c948f9d1" providerId="ADAL" clId="{9DC42AC1-62EC-464D-85DA-ECB7406F7902}" dt="2021-03-30T15:25:29.880" v="760" actId="26606"/>
          <ac:spMkLst>
            <pc:docMk/>
            <pc:sldMk cId="3895289431" sldId="273"/>
            <ac:spMk id="20" creationId="{57F6BDD4-E066-4008-8011-6CC31AEB4556}"/>
          </ac:spMkLst>
        </pc:spChg>
        <pc:spChg chg="add">
          <ac:chgData name="Ian Milligan" userId="daad295f-67ac-4e7b-bb43-9008c948f9d1" providerId="ADAL" clId="{9DC42AC1-62EC-464D-85DA-ECB7406F7902}" dt="2021-03-30T15:25:29.880" v="760" actId="26606"/>
          <ac:spMkLst>
            <pc:docMk/>
            <pc:sldMk cId="3895289431" sldId="273"/>
            <ac:spMk id="21" creationId="{2711A8FB-68FC-45FC-B01E-38F809E2D439}"/>
          </ac:spMkLst>
        </pc:spChg>
        <pc:spChg chg="add">
          <ac:chgData name="Ian Milligan" userId="daad295f-67ac-4e7b-bb43-9008c948f9d1" providerId="ADAL" clId="{9DC42AC1-62EC-464D-85DA-ECB7406F7902}" dt="2021-03-30T15:25:29.880" v="760" actId="26606"/>
          <ac:spMkLst>
            <pc:docMk/>
            <pc:sldMk cId="3895289431" sldId="273"/>
            <ac:spMk id="22" creationId="{2A865FE3-5FC9-4049-87CF-30019C46C0F5}"/>
          </ac:spMkLst>
        </pc:spChg>
        <pc:picChg chg="add mod">
          <ac:chgData name="Ian Milligan" userId="daad295f-67ac-4e7b-bb43-9008c948f9d1" providerId="ADAL" clId="{9DC42AC1-62EC-464D-85DA-ECB7406F7902}" dt="2021-03-30T15:25:29.880" v="760" actId="26606"/>
          <ac:picMkLst>
            <pc:docMk/>
            <pc:sldMk cId="3895289431" sldId="273"/>
            <ac:picMk id="4" creationId="{01741E89-F3F1-F54B-B457-E54598E437E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ECFA45-813E-0848-A14F-1E2ECBEA9E32}" type="datetimeFigureOut">
              <a:rPr lang="en-US" smtClean="0"/>
              <a:t>3/30/21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814BB-509C-E944-8770-487B256E4AB6}" type="slidenum">
              <a:rPr lang="en-US" smtClean="0"/>
              <a:t>‹#›</a:t>
            </a:fld>
            <a:endParaRPr lang="en-US"/>
          </a:p>
        </p:txBody>
      </p:sp>
    </p:spTree>
    <p:extLst>
      <p:ext uri="{BB962C8B-B14F-4D97-AF65-F5344CB8AC3E}">
        <p14:creationId xmlns:p14="http://schemas.microsoft.com/office/powerpoint/2010/main" val="92860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politics.ca/2020/04/14/how-covid-19-will-reshape-global-politic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theconversation.com/historians-archival-research-looks-quite-different-in-the-digital-age-121096"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1" u="none" strike="noStrike" dirty="0">
                <a:solidFill>
                  <a:srgbClr val="000000"/>
                </a:solidFill>
                <a:effectLst/>
                <a:latin typeface="Georgia" panose="02040502050405020303" pitchFamily="18" charset="0"/>
              </a:rPr>
              <a:t>I am speaking to you from Waterloo, Ontario, on the traditional territory of ‎ the Neutral, Anishinaabe and Haudenosaunee peoples. </a:t>
            </a:r>
            <a:br>
              <a:rPr lang="en-CA" dirty="0"/>
            </a:br>
            <a:endParaRPr lang="en-US" dirty="0"/>
          </a:p>
        </p:txBody>
      </p:sp>
      <p:sp>
        <p:nvSpPr>
          <p:cNvPr id="4" name="Slide Number Placeholder 3"/>
          <p:cNvSpPr>
            <a:spLocks noGrp="1"/>
          </p:cNvSpPr>
          <p:nvPr>
            <p:ph type="sldNum" sz="quarter" idx="5"/>
          </p:nvPr>
        </p:nvSpPr>
        <p:spPr/>
        <p:txBody>
          <a:bodyPr/>
          <a:lstStyle/>
          <a:p>
            <a:fld id="{EDD814BB-509C-E944-8770-487B256E4AB6}" type="slidenum">
              <a:rPr lang="en-US" smtClean="0"/>
              <a:t>1</a:t>
            </a:fld>
            <a:endParaRPr lang="en-US"/>
          </a:p>
        </p:txBody>
      </p:sp>
    </p:spTree>
    <p:extLst>
      <p:ext uri="{BB962C8B-B14F-4D97-AF65-F5344CB8AC3E}">
        <p14:creationId xmlns:p14="http://schemas.microsoft.com/office/powerpoint/2010/main" val="4042080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t>
            </a:r>
            <a:r>
              <a:rPr lang="en-US" dirty="0" err="1"/>
              <a:t>calsl</a:t>
            </a:r>
            <a:r>
              <a:rPr lang="en-US" dirty="0"/>
              <a:t> then were.</a:t>
            </a:r>
          </a:p>
          <a:p>
            <a:endParaRPr lang="en-US" dirty="0"/>
          </a:p>
          <a:p>
            <a:r>
              <a:rPr lang="en-US" dirty="0"/>
              <a:t>No more robbing Peter to pay Paul.</a:t>
            </a:r>
          </a:p>
        </p:txBody>
      </p:sp>
      <p:sp>
        <p:nvSpPr>
          <p:cNvPr id="4" name="Slide Number Placeholder 3"/>
          <p:cNvSpPr>
            <a:spLocks noGrp="1"/>
          </p:cNvSpPr>
          <p:nvPr>
            <p:ph type="sldNum" sz="quarter" idx="5"/>
          </p:nvPr>
        </p:nvSpPr>
        <p:spPr/>
        <p:txBody>
          <a:bodyPr/>
          <a:lstStyle/>
          <a:p>
            <a:fld id="{EDD814BB-509C-E944-8770-487B256E4AB6}" type="slidenum">
              <a:rPr lang="en-US" smtClean="0"/>
              <a:t>12</a:t>
            </a:fld>
            <a:endParaRPr lang="en-US"/>
          </a:p>
        </p:txBody>
      </p:sp>
    </p:spTree>
    <p:extLst>
      <p:ext uri="{BB962C8B-B14F-4D97-AF65-F5344CB8AC3E}">
        <p14:creationId xmlns:p14="http://schemas.microsoft.com/office/powerpoint/2010/main" val="2626779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14BB-509C-E944-8770-487B256E4AB6}" type="slidenum">
              <a:rPr lang="en-US" smtClean="0"/>
              <a:t>13</a:t>
            </a:fld>
            <a:endParaRPr lang="en-US"/>
          </a:p>
        </p:txBody>
      </p:sp>
    </p:spTree>
    <p:extLst>
      <p:ext uri="{BB962C8B-B14F-4D97-AF65-F5344CB8AC3E}">
        <p14:creationId xmlns:p14="http://schemas.microsoft.com/office/powerpoint/2010/main" val="2111548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14BB-509C-E944-8770-487B256E4AB6}" type="slidenum">
              <a:rPr lang="en-US" smtClean="0"/>
              <a:t>14</a:t>
            </a:fld>
            <a:endParaRPr lang="en-US"/>
          </a:p>
        </p:txBody>
      </p:sp>
    </p:spTree>
    <p:extLst>
      <p:ext uri="{BB962C8B-B14F-4D97-AF65-F5344CB8AC3E}">
        <p14:creationId xmlns:p14="http://schemas.microsoft.com/office/powerpoint/2010/main" val="2189071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14BB-509C-E944-8770-487B256E4AB6}" type="slidenum">
              <a:rPr lang="en-US" smtClean="0"/>
              <a:t>16</a:t>
            </a:fld>
            <a:endParaRPr lang="en-US"/>
          </a:p>
        </p:txBody>
      </p:sp>
    </p:spTree>
    <p:extLst>
      <p:ext uri="{BB962C8B-B14F-4D97-AF65-F5344CB8AC3E}">
        <p14:creationId xmlns:p14="http://schemas.microsoft.com/office/powerpoint/2010/main" val="2865093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14BB-509C-E944-8770-487B256E4AB6}" type="slidenum">
              <a:rPr lang="en-US" smtClean="0"/>
              <a:t>18</a:t>
            </a:fld>
            <a:endParaRPr lang="en-US"/>
          </a:p>
        </p:txBody>
      </p:sp>
    </p:spTree>
    <p:extLst>
      <p:ext uri="{BB962C8B-B14F-4D97-AF65-F5344CB8AC3E}">
        <p14:creationId xmlns:p14="http://schemas.microsoft.com/office/powerpoint/2010/main" val="1202532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CA" b="0" i="0" u="none" strike="noStrike" dirty="0">
                <a:solidFill>
                  <a:srgbClr val="383838"/>
                </a:solidFill>
                <a:effectLst/>
                <a:latin typeface="Libre Baskerville"/>
              </a:rPr>
              <a:t>As a historian, what concerns me is: What will our history of this unprecedented period look like in a quarter century? As the world is </a:t>
            </a:r>
            <a:r>
              <a:rPr lang="en-CA" b="0" i="0" u="sng" strike="noStrike" dirty="0">
                <a:solidFill>
                  <a:srgbClr val="555768"/>
                </a:solidFill>
                <a:effectLst/>
                <a:latin typeface="Libre Baskerville"/>
                <a:hlinkClick r:id="rId3"/>
              </a:rPr>
              <a:t>reshaped by COVID-19</a:t>
            </a:r>
            <a:r>
              <a:rPr lang="en-CA" b="0" i="0" u="none" strike="noStrike" dirty="0">
                <a:solidFill>
                  <a:srgbClr val="383838"/>
                </a:solidFill>
                <a:effectLst/>
                <a:latin typeface="Libre Baskerville"/>
              </a:rPr>
              <a:t>, it’s clear that this pandemic of 2020 and 2021 - let me be optimistic - for future historians to make sense of. </a:t>
            </a:r>
          </a:p>
          <a:p>
            <a:pPr algn="l" fontAlgn="base"/>
            <a:endParaRPr lang="en-CA" b="0" i="0" u="none" strike="noStrike" dirty="0">
              <a:solidFill>
                <a:srgbClr val="383838"/>
              </a:solidFill>
              <a:effectLst/>
              <a:latin typeface="Libre Baskerville"/>
            </a:endParaRPr>
          </a:p>
          <a:p>
            <a:pPr algn="l" fontAlgn="base"/>
            <a:r>
              <a:rPr lang="en-CA" b="0" i="0" u="none" strike="noStrike" dirty="0">
                <a:solidFill>
                  <a:srgbClr val="383838"/>
                </a:solidFill>
                <a:effectLst/>
                <a:latin typeface="Libre Baskerville"/>
              </a:rPr>
              <a:t>In other words, a child today will be a historian of this pandemic in the future. What sources will they turn to? How will they verify scattered memories? How will people tell the story of the tumultuous times that we’re living in today? And of course, </a:t>
            </a:r>
            <a:r>
              <a:rPr lang="en-CA" b="0" i="0" u="sng" strike="noStrike" dirty="0">
                <a:solidFill>
                  <a:srgbClr val="555768"/>
                </a:solidFill>
                <a:effectLst/>
                <a:latin typeface="Libre Baskerville"/>
                <a:hlinkClick r:id="rId4"/>
              </a:rPr>
              <a:t>the record we leave behind will be digital in manner</a:t>
            </a:r>
            <a:r>
              <a:rPr lang="en-CA" b="0" i="0" u="none" strike="noStrike" dirty="0">
                <a:solidFill>
                  <a:srgbClr val="383838"/>
                </a:solidFill>
                <a:effectLst/>
                <a:latin typeface="Libre Baskerville"/>
              </a:rPr>
              <a:t>. </a:t>
            </a:r>
          </a:p>
          <a:p>
            <a:br>
              <a:rPr lang="en-CA" dirty="0"/>
            </a:br>
            <a:endParaRPr lang="en-US" dirty="0"/>
          </a:p>
        </p:txBody>
      </p:sp>
      <p:sp>
        <p:nvSpPr>
          <p:cNvPr id="4" name="Slide Number Placeholder 3"/>
          <p:cNvSpPr>
            <a:spLocks noGrp="1"/>
          </p:cNvSpPr>
          <p:nvPr>
            <p:ph type="sldNum" sz="quarter" idx="5"/>
          </p:nvPr>
        </p:nvSpPr>
        <p:spPr/>
        <p:txBody>
          <a:bodyPr/>
          <a:lstStyle/>
          <a:p>
            <a:fld id="{EDD814BB-509C-E944-8770-487B256E4AB6}" type="slidenum">
              <a:rPr lang="en-US" smtClean="0"/>
              <a:t>2</a:t>
            </a:fld>
            <a:endParaRPr lang="en-US"/>
          </a:p>
        </p:txBody>
      </p:sp>
    </p:spTree>
    <p:extLst>
      <p:ext uri="{BB962C8B-B14F-4D97-AF65-F5344CB8AC3E}">
        <p14:creationId xmlns:p14="http://schemas.microsoft.com/office/powerpoint/2010/main" val="2826109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14BB-509C-E944-8770-487B256E4AB6}" type="slidenum">
              <a:rPr lang="en-US" smtClean="0"/>
              <a:t>3</a:t>
            </a:fld>
            <a:endParaRPr lang="en-US"/>
          </a:p>
        </p:txBody>
      </p:sp>
    </p:spTree>
    <p:extLst>
      <p:ext uri="{BB962C8B-B14F-4D97-AF65-F5344CB8AC3E}">
        <p14:creationId xmlns:p14="http://schemas.microsoft.com/office/powerpoint/2010/main" val="3015157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much of this is all mediated through social media. For example, here's what people were talking about on Doug Ford a few days ago on </a:t>
            </a:r>
            <a:r>
              <a:rPr lang="en-US" dirty="0" err="1"/>
              <a:t>Twitter.com</a:t>
            </a:r>
            <a:r>
              <a:rPr lang="en-US" dirty="0"/>
              <a:t>.</a:t>
            </a:r>
          </a:p>
          <a:p>
            <a:endParaRPr lang="en-US" dirty="0"/>
          </a:p>
          <a:p>
            <a:r>
              <a:rPr lang="en-US" dirty="0"/>
              <a:t>&lt;narrate&gt;</a:t>
            </a:r>
          </a:p>
        </p:txBody>
      </p:sp>
      <p:sp>
        <p:nvSpPr>
          <p:cNvPr id="4" name="Slide Number Placeholder 3"/>
          <p:cNvSpPr>
            <a:spLocks noGrp="1"/>
          </p:cNvSpPr>
          <p:nvPr>
            <p:ph type="sldNum" sz="quarter" idx="5"/>
          </p:nvPr>
        </p:nvSpPr>
        <p:spPr/>
        <p:txBody>
          <a:bodyPr/>
          <a:lstStyle/>
          <a:p>
            <a:fld id="{EDD814BB-509C-E944-8770-487B256E4AB6}" type="slidenum">
              <a:rPr lang="en-US" smtClean="0"/>
              <a:t>4</a:t>
            </a:fld>
            <a:endParaRPr lang="en-US"/>
          </a:p>
        </p:txBody>
      </p:sp>
    </p:spTree>
    <p:extLst>
      <p:ext uri="{BB962C8B-B14F-4D97-AF65-F5344CB8AC3E}">
        <p14:creationId xmlns:p14="http://schemas.microsoft.com/office/powerpoint/2010/main" val="2382437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even use web archives - in this case collected by the Internet Archive in San Francisco - to go "way back" in time to a year ago, when the "risk to Canadians" was still low; something that is currently being dealt with in Ottawa.</a:t>
            </a:r>
          </a:p>
        </p:txBody>
      </p:sp>
      <p:sp>
        <p:nvSpPr>
          <p:cNvPr id="4" name="Slide Number Placeholder 3"/>
          <p:cNvSpPr>
            <a:spLocks noGrp="1"/>
          </p:cNvSpPr>
          <p:nvPr>
            <p:ph type="sldNum" sz="quarter" idx="5"/>
          </p:nvPr>
        </p:nvSpPr>
        <p:spPr/>
        <p:txBody>
          <a:bodyPr/>
          <a:lstStyle/>
          <a:p>
            <a:fld id="{EDD814BB-509C-E944-8770-487B256E4AB6}" type="slidenum">
              <a:rPr lang="en-US" smtClean="0"/>
              <a:t>5</a:t>
            </a:fld>
            <a:endParaRPr lang="en-US"/>
          </a:p>
        </p:txBody>
      </p:sp>
    </p:spTree>
    <p:extLst>
      <p:ext uri="{BB962C8B-B14F-4D97-AF65-F5344CB8AC3E}">
        <p14:creationId xmlns:p14="http://schemas.microsoft.com/office/powerpoint/2010/main" val="1209209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14BB-509C-E944-8770-487B256E4AB6}" type="slidenum">
              <a:rPr lang="en-US" smtClean="0"/>
              <a:t>7</a:t>
            </a:fld>
            <a:endParaRPr lang="en-US"/>
          </a:p>
        </p:txBody>
      </p:sp>
    </p:spTree>
    <p:extLst>
      <p:ext uri="{BB962C8B-B14F-4D97-AF65-F5344CB8AC3E}">
        <p14:creationId xmlns:p14="http://schemas.microsoft.com/office/powerpoint/2010/main" val="424149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14BB-509C-E944-8770-487B256E4AB6}" type="slidenum">
              <a:rPr lang="en-US" smtClean="0"/>
              <a:t>8</a:t>
            </a:fld>
            <a:endParaRPr lang="en-US"/>
          </a:p>
        </p:txBody>
      </p:sp>
    </p:spTree>
    <p:extLst>
      <p:ext uri="{BB962C8B-B14F-4D97-AF65-F5344CB8AC3E}">
        <p14:creationId xmlns:p14="http://schemas.microsoft.com/office/powerpoint/2010/main" val="124052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14BB-509C-E944-8770-487B256E4AB6}" type="slidenum">
              <a:rPr lang="en-US" smtClean="0"/>
              <a:t>9</a:t>
            </a:fld>
            <a:endParaRPr lang="en-US"/>
          </a:p>
        </p:txBody>
      </p:sp>
    </p:spTree>
    <p:extLst>
      <p:ext uri="{BB962C8B-B14F-4D97-AF65-F5344CB8AC3E}">
        <p14:creationId xmlns:p14="http://schemas.microsoft.com/office/powerpoint/2010/main" val="2136413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814BB-509C-E944-8770-487B256E4AB6}" type="slidenum">
              <a:rPr lang="en-US" smtClean="0"/>
              <a:t>11</a:t>
            </a:fld>
            <a:endParaRPr lang="en-US"/>
          </a:p>
        </p:txBody>
      </p:sp>
    </p:spTree>
    <p:extLst>
      <p:ext uri="{BB962C8B-B14F-4D97-AF65-F5344CB8AC3E}">
        <p14:creationId xmlns:p14="http://schemas.microsoft.com/office/powerpoint/2010/main" val="4026929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3/30/21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18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3/30/21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1439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3/30/21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83656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3/30/21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1091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3/30/21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69643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3/30/21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39890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3/30/21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346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3/30/21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43771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3/30/21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0607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3/30/21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86454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3/30/21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43635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3/30/21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30912978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hand holding a cell phone&#10;&#10;Description automatically generated with medium confidence">
            <a:extLst>
              <a:ext uri="{FF2B5EF4-FFF2-40B4-BE49-F238E27FC236}">
                <a16:creationId xmlns:a16="http://schemas.microsoft.com/office/drawing/2014/main" id="{6874BB68-6628-3E40-BE8C-FE3D8171178B}"/>
              </a:ext>
            </a:extLst>
          </p:cNvPr>
          <p:cNvPicPr>
            <a:picLocks noChangeAspect="1"/>
          </p:cNvPicPr>
          <p:nvPr/>
        </p:nvPicPr>
        <p:blipFill rotWithShape="1">
          <a:blip r:embed="rId3"/>
          <a:srcRect l="1657" t="29020" r="32014" b="34332"/>
          <a:stretch/>
        </p:blipFill>
        <p:spPr>
          <a:xfrm>
            <a:off x="3906890" y="1"/>
            <a:ext cx="8285107" cy="6858000"/>
          </a:xfrm>
          <a:prstGeom prst="rect">
            <a:avLst/>
          </a:prstGeom>
        </p:spPr>
      </p:pic>
      <p:sp>
        <p:nvSpPr>
          <p:cNvPr id="33" name="Rectangle 3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1F99F2-936D-5A42-8F24-FC83E7266485}"/>
              </a:ext>
            </a:extLst>
          </p:cNvPr>
          <p:cNvSpPr>
            <a:spLocks noGrp="1"/>
          </p:cNvSpPr>
          <p:nvPr>
            <p:ph type="ctrTitle"/>
          </p:nvPr>
        </p:nvSpPr>
        <p:spPr>
          <a:xfrm>
            <a:off x="477981" y="1122363"/>
            <a:ext cx="4023360" cy="3204134"/>
          </a:xfrm>
        </p:spPr>
        <p:txBody>
          <a:bodyPr anchor="b">
            <a:normAutofit/>
          </a:bodyPr>
          <a:lstStyle/>
          <a:p>
            <a:r>
              <a:rPr lang="en-US" sz="4800" b="1" dirty="0"/>
              <a:t>Our Digital Archives of COVID-19</a:t>
            </a:r>
          </a:p>
        </p:txBody>
      </p:sp>
      <p:sp>
        <p:nvSpPr>
          <p:cNvPr id="3" name="Subtitle 2">
            <a:extLst>
              <a:ext uri="{FF2B5EF4-FFF2-40B4-BE49-F238E27FC236}">
                <a16:creationId xmlns:a16="http://schemas.microsoft.com/office/drawing/2014/main" id="{C632D704-9815-074E-8482-4B34082D8A57}"/>
              </a:ext>
            </a:extLst>
          </p:cNvPr>
          <p:cNvSpPr>
            <a:spLocks noGrp="1"/>
          </p:cNvSpPr>
          <p:nvPr>
            <p:ph type="subTitle" idx="1"/>
          </p:nvPr>
        </p:nvSpPr>
        <p:spPr>
          <a:xfrm>
            <a:off x="477980" y="4872922"/>
            <a:ext cx="4023359" cy="1208141"/>
          </a:xfrm>
        </p:spPr>
        <p:txBody>
          <a:bodyPr>
            <a:normAutofit/>
          </a:bodyPr>
          <a:lstStyle/>
          <a:p>
            <a:r>
              <a:rPr lang="en-US" sz="2000"/>
              <a:t>Ian Milligan (University of Waterloo)</a:t>
            </a:r>
          </a:p>
        </p:txBody>
      </p:sp>
      <p:sp>
        <p:nvSpPr>
          <p:cNvPr id="35" name="Rectangle 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4136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352D04-5200-2F4F-B237-7AA0AE1D2B9A}"/>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sz="2800"/>
              <a:t>… and that institutions around the country haven’t been digitally archiving these events!</a:t>
            </a:r>
          </a:p>
        </p:txBody>
      </p:sp>
      <p:sp>
        <p:nvSpPr>
          <p:cNvPr id="20" name="Rectangle: Rounded Corners 19">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Picture 6" descr="Graphical user interface, text, application&#10;&#10;Description automatically generated">
            <a:extLst>
              <a:ext uri="{FF2B5EF4-FFF2-40B4-BE49-F238E27FC236}">
                <a16:creationId xmlns:a16="http://schemas.microsoft.com/office/drawing/2014/main" id="{B3338BD7-6210-2A41-9479-9A79B778303B}"/>
              </a:ext>
            </a:extLst>
          </p:cNvPr>
          <p:cNvPicPr>
            <a:picLocks noChangeAspect="1"/>
          </p:cNvPicPr>
          <p:nvPr/>
        </p:nvPicPr>
        <p:blipFill rotWithShape="1">
          <a:blip r:embed="rId2"/>
          <a:srcRect t="3006" r="3" b="14974"/>
          <a:stretch/>
        </p:blipFill>
        <p:spPr>
          <a:xfrm>
            <a:off x="419830" y="2128345"/>
            <a:ext cx="5577840" cy="4083269"/>
          </a:xfrm>
          <a:prstGeom prst="rect">
            <a:avLst/>
          </a:prstGeom>
        </p:spPr>
      </p:pic>
      <p:pic>
        <p:nvPicPr>
          <p:cNvPr id="5" name="Content Placeholder 4" descr="Graphical user interface, application, website&#10;&#10;Description automatically generated">
            <a:extLst>
              <a:ext uri="{FF2B5EF4-FFF2-40B4-BE49-F238E27FC236}">
                <a16:creationId xmlns:a16="http://schemas.microsoft.com/office/drawing/2014/main" id="{975A4ED7-FA2A-9F46-82F5-023801693F75}"/>
              </a:ext>
            </a:extLst>
          </p:cNvPr>
          <p:cNvPicPr>
            <a:picLocks noGrp="1" noChangeAspect="1"/>
          </p:cNvPicPr>
          <p:nvPr>
            <p:ph idx="1"/>
          </p:nvPr>
        </p:nvPicPr>
        <p:blipFill rotWithShape="1">
          <a:blip r:embed="rId3"/>
          <a:srcRect t="6767" r="3" b="11146"/>
          <a:stretch/>
        </p:blipFill>
        <p:spPr>
          <a:xfrm>
            <a:off x="6194332" y="2128367"/>
            <a:ext cx="5577840" cy="4086603"/>
          </a:xfrm>
          <a:prstGeom prst="rect">
            <a:avLst/>
          </a:prstGeom>
        </p:spPr>
      </p:pic>
    </p:spTree>
    <p:extLst>
      <p:ext uri="{BB962C8B-B14F-4D97-AF65-F5344CB8AC3E}">
        <p14:creationId xmlns:p14="http://schemas.microsoft.com/office/powerpoint/2010/main" val="4074866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1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10;&#10;Description automatically generated">
            <a:extLst>
              <a:ext uri="{FF2B5EF4-FFF2-40B4-BE49-F238E27FC236}">
                <a16:creationId xmlns:a16="http://schemas.microsoft.com/office/drawing/2014/main" id="{4BF270B9-DFF9-0048-BB82-536E9BA99C1C}"/>
              </a:ext>
            </a:extLst>
          </p:cNvPr>
          <p:cNvPicPr>
            <a:picLocks noChangeAspect="1"/>
          </p:cNvPicPr>
          <p:nvPr/>
        </p:nvPicPr>
        <p:blipFill rotWithShape="1">
          <a:blip r:embed="rId3"/>
          <a:srcRect t="15730"/>
          <a:stretch/>
        </p:blipFill>
        <p:spPr>
          <a:xfrm>
            <a:off x="20" y="10"/>
            <a:ext cx="12191981" cy="6857990"/>
          </a:xfrm>
          <a:prstGeom prst="rect">
            <a:avLst/>
          </a:prstGeom>
        </p:spPr>
      </p:pic>
      <p:sp>
        <p:nvSpPr>
          <p:cNvPr id="26" name="Rectangle 1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28B8BA-34A2-8B49-9792-5B65E4AF2B4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But we need to do a bit more.</a:t>
            </a:r>
          </a:p>
        </p:txBody>
      </p:sp>
      <p:sp>
        <p:nvSpPr>
          <p:cNvPr id="27" name="Rectangle: Rounded Corners 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1163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8460-9D45-A84A-8C3C-B7C9C0E0BF5C}"/>
              </a:ext>
            </a:extLst>
          </p:cNvPr>
          <p:cNvSpPr>
            <a:spLocks noGrp="1"/>
          </p:cNvSpPr>
          <p:nvPr>
            <p:ph type="title"/>
          </p:nvPr>
        </p:nvSpPr>
        <p:spPr/>
        <p:txBody>
          <a:bodyPr/>
          <a:lstStyle/>
          <a:p>
            <a:r>
              <a:rPr lang="en-US" dirty="0"/>
              <a:t>A Born-Digital Preservation Program</a:t>
            </a:r>
          </a:p>
        </p:txBody>
      </p:sp>
      <p:sp>
        <p:nvSpPr>
          <p:cNvPr id="3" name="Content Placeholder 2">
            <a:extLst>
              <a:ext uri="{FF2B5EF4-FFF2-40B4-BE49-F238E27FC236}">
                <a16:creationId xmlns:a16="http://schemas.microsoft.com/office/drawing/2014/main" id="{B8173DB2-F735-5F4C-9AB2-5C4464F837B8}"/>
              </a:ext>
            </a:extLst>
          </p:cNvPr>
          <p:cNvSpPr>
            <a:spLocks noGrp="1"/>
          </p:cNvSpPr>
          <p:nvPr>
            <p:ph idx="1"/>
          </p:nvPr>
        </p:nvSpPr>
        <p:spPr/>
        <p:txBody>
          <a:bodyPr/>
          <a:lstStyle/>
          <a:p>
            <a:r>
              <a:rPr lang="en-US" dirty="0"/>
              <a:t>When we survey people about web archiving, people are in fractions of jobs – 10% or 20% of a person’s time – to do digital collecting which is an overwhelming amount of time</a:t>
            </a:r>
          </a:p>
          <a:p>
            <a:r>
              <a:rPr lang="en-US" b="1" dirty="0"/>
              <a:t>We need funding from the Government of Canada to specifically fund this capacity across our cultural heritage sector</a:t>
            </a:r>
            <a:r>
              <a:rPr lang="en-US" dirty="0"/>
              <a:t>.</a:t>
            </a:r>
            <a:endParaRPr lang="en-US" b="1" dirty="0"/>
          </a:p>
        </p:txBody>
      </p:sp>
    </p:spTree>
    <p:extLst>
      <p:ext uri="{BB962C8B-B14F-4D97-AF65-F5344CB8AC3E}">
        <p14:creationId xmlns:p14="http://schemas.microsoft.com/office/powerpoint/2010/main" val="3964271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2BDE-0A11-974F-BCF0-8376E910A099}"/>
              </a:ext>
            </a:extLst>
          </p:cNvPr>
          <p:cNvSpPr>
            <a:spLocks noGrp="1"/>
          </p:cNvSpPr>
          <p:nvPr>
            <p:ph type="title"/>
          </p:nvPr>
        </p:nvSpPr>
        <p:spPr/>
        <p:txBody>
          <a:bodyPr>
            <a:normAutofit/>
          </a:bodyPr>
          <a:lstStyle/>
          <a:p>
            <a:r>
              <a:rPr lang="en-US" dirty="0"/>
              <a:t>Empower our Library and Archives Canada</a:t>
            </a:r>
          </a:p>
        </p:txBody>
      </p:sp>
      <p:sp>
        <p:nvSpPr>
          <p:cNvPr id="3" name="Content Placeholder 2">
            <a:extLst>
              <a:ext uri="{FF2B5EF4-FFF2-40B4-BE49-F238E27FC236}">
                <a16:creationId xmlns:a16="http://schemas.microsoft.com/office/drawing/2014/main" id="{27E12E91-C3DC-C442-98BF-74A897E93168}"/>
              </a:ext>
            </a:extLst>
          </p:cNvPr>
          <p:cNvSpPr>
            <a:spLocks noGrp="1"/>
          </p:cNvSpPr>
          <p:nvPr>
            <p:ph idx="1"/>
          </p:nvPr>
        </p:nvSpPr>
        <p:spPr/>
        <p:txBody>
          <a:bodyPr/>
          <a:lstStyle/>
          <a:p>
            <a:r>
              <a:rPr lang="en-US" dirty="0"/>
              <a:t>Empower and fund LAC so they can begin to both </a:t>
            </a:r>
            <a:r>
              <a:rPr lang="en-US" b="1" dirty="0"/>
              <a:t>preserve the entire Canadian World Wide Web</a:t>
            </a:r>
            <a:r>
              <a:rPr lang="en-US" dirty="0"/>
              <a:t> and </a:t>
            </a:r>
            <a:r>
              <a:rPr lang="en-US" b="1" dirty="0"/>
              <a:t>retain it on sustainable, Canadian digital infrastructure</a:t>
            </a:r>
          </a:p>
          <a:p>
            <a:r>
              <a:rPr lang="en-US" dirty="0"/>
              <a:t>Data sovereignty matters.</a:t>
            </a:r>
          </a:p>
          <a:p>
            <a:r>
              <a:rPr lang="en-US" dirty="0"/>
              <a:t>LAC can also help </a:t>
            </a:r>
            <a:r>
              <a:rPr lang="en-US" b="1" dirty="0"/>
              <a:t>coordinate</a:t>
            </a:r>
            <a:r>
              <a:rPr lang="en-US" dirty="0"/>
              <a:t> activities happening across the country – some things are undoubtably being collected by many; other things are falling within the crack.</a:t>
            </a:r>
          </a:p>
        </p:txBody>
      </p:sp>
    </p:spTree>
    <p:extLst>
      <p:ext uri="{BB962C8B-B14F-4D97-AF65-F5344CB8AC3E}">
        <p14:creationId xmlns:p14="http://schemas.microsoft.com/office/powerpoint/2010/main" val="1159787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2D2BDE-0A11-974F-BCF0-8376E910A099}"/>
              </a:ext>
            </a:extLst>
          </p:cNvPr>
          <p:cNvSpPr>
            <a:spLocks noGrp="1"/>
          </p:cNvSpPr>
          <p:nvPr>
            <p:ph type="title"/>
          </p:nvPr>
        </p:nvSpPr>
        <p:spPr>
          <a:xfrm>
            <a:off x="841247" y="978619"/>
            <a:ext cx="3410712" cy="1106424"/>
          </a:xfrm>
        </p:spPr>
        <p:txBody>
          <a:bodyPr>
            <a:normAutofit/>
          </a:bodyPr>
          <a:lstStyle/>
          <a:p>
            <a:r>
              <a:rPr lang="en-US" sz="2800"/>
              <a:t>Empower our Citizens</a:t>
            </a:r>
          </a:p>
        </p:txBody>
      </p:sp>
      <p:sp>
        <p:nvSpPr>
          <p:cNvPr id="21"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7E12E91-C3DC-C442-98BF-74A897E93168}"/>
              </a:ext>
            </a:extLst>
          </p:cNvPr>
          <p:cNvSpPr>
            <a:spLocks noGrp="1"/>
          </p:cNvSpPr>
          <p:nvPr>
            <p:ph idx="1"/>
          </p:nvPr>
        </p:nvSpPr>
        <p:spPr>
          <a:xfrm>
            <a:off x="841248" y="2252870"/>
            <a:ext cx="3412219" cy="3560251"/>
          </a:xfrm>
        </p:spPr>
        <p:txBody>
          <a:bodyPr>
            <a:normAutofit/>
          </a:bodyPr>
          <a:lstStyle/>
          <a:p>
            <a:r>
              <a:rPr lang="en-US" sz="1700"/>
              <a:t>You can go to the Internet Archive and provide a web site to be saved now via “Save Page Now”</a:t>
            </a:r>
          </a:p>
          <a:p>
            <a:r>
              <a:rPr lang="en-US" sz="1700"/>
              <a:t>Why can’t we have something similar here? A crowdsourced archive of COVID-19? </a:t>
            </a:r>
          </a:p>
        </p:txBody>
      </p:sp>
      <p:pic>
        <p:nvPicPr>
          <p:cNvPr id="4" name="save-page-now" descr="save-page-now">
            <a:hlinkClick r:id="" action="ppaction://media"/>
            <a:extLst>
              <a:ext uri="{FF2B5EF4-FFF2-40B4-BE49-F238E27FC236}">
                <a16:creationId xmlns:a16="http://schemas.microsoft.com/office/drawing/2014/main" id="{01741E89-F3F1-F54B-B457-E54598E437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70441" y="630936"/>
            <a:ext cx="5957229" cy="5495544"/>
          </a:xfrm>
          <a:prstGeom prst="rect">
            <a:avLst/>
          </a:prstGeom>
        </p:spPr>
      </p:pic>
    </p:spTree>
    <p:extLst>
      <p:ext uri="{BB962C8B-B14F-4D97-AF65-F5344CB8AC3E}">
        <p14:creationId xmlns:p14="http://schemas.microsoft.com/office/powerpoint/2010/main" val="389528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3287F9-535E-E842-A1C5-674E9A82A570}"/>
              </a:ext>
            </a:extLst>
          </p:cNvPr>
          <p:cNvSpPr>
            <a:spLocks noGrp="1"/>
          </p:cNvSpPr>
          <p:nvPr>
            <p:ph type="title"/>
          </p:nvPr>
        </p:nvSpPr>
        <p:spPr>
          <a:xfrm>
            <a:off x="841247" y="978619"/>
            <a:ext cx="3410712" cy="1106424"/>
          </a:xfrm>
        </p:spPr>
        <p:txBody>
          <a:bodyPr>
            <a:normAutofit/>
          </a:bodyPr>
          <a:lstStyle/>
          <a:p>
            <a:r>
              <a:rPr lang="en-US" sz="2800"/>
              <a:t>Facilitate Cloud Storage </a:t>
            </a:r>
            <a:r>
              <a:rPr lang="en-US" sz="2800" i="1"/>
              <a:t>in</a:t>
            </a:r>
            <a:r>
              <a:rPr lang="en-US" sz="2800"/>
              <a:t> Canada</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129454-6DE7-514D-AC99-66A09C986301}"/>
              </a:ext>
            </a:extLst>
          </p:cNvPr>
          <p:cNvSpPr>
            <a:spLocks noGrp="1"/>
          </p:cNvSpPr>
          <p:nvPr>
            <p:ph idx="1"/>
          </p:nvPr>
        </p:nvSpPr>
        <p:spPr>
          <a:xfrm>
            <a:off x="841248" y="2252870"/>
            <a:ext cx="3412219" cy="3560251"/>
          </a:xfrm>
        </p:spPr>
        <p:txBody>
          <a:bodyPr>
            <a:normAutofit/>
          </a:bodyPr>
          <a:lstStyle/>
          <a:p>
            <a:r>
              <a:rPr lang="en-US" sz="1700" dirty="0"/>
              <a:t>Lots of memory institutions across the country have their data housed in American data </a:t>
            </a:r>
            <a:r>
              <a:rPr lang="en-US" sz="1700" dirty="0" err="1"/>
              <a:t>centres</a:t>
            </a:r>
            <a:endParaRPr lang="en-US" sz="1700" dirty="0"/>
          </a:p>
          <a:p>
            <a:r>
              <a:rPr lang="en-US" sz="1700" dirty="0"/>
              <a:t>If we care about our digital cultural heritage, lets make sure it sits in Canada.</a:t>
            </a:r>
          </a:p>
        </p:txBody>
      </p:sp>
      <p:pic>
        <p:nvPicPr>
          <p:cNvPr id="5" name="Picture 4" descr="Graphical user interface, application&#10;&#10;Description automatically generated">
            <a:extLst>
              <a:ext uri="{FF2B5EF4-FFF2-40B4-BE49-F238E27FC236}">
                <a16:creationId xmlns:a16="http://schemas.microsoft.com/office/drawing/2014/main" id="{4B333082-FA3D-9049-A108-FEDA6D2987A3}"/>
              </a:ext>
            </a:extLst>
          </p:cNvPr>
          <p:cNvPicPr>
            <a:picLocks noChangeAspect="1"/>
          </p:cNvPicPr>
          <p:nvPr/>
        </p:nvPicPr>
        <p:blipFill>
          <a:blip r:embed="rId2"/>
          <a:stretch>
            <a:fillRect/>
          </a:stretch>
        </p:blipFill>
        <p:spPr>
          <a:xfrm>
            <a:off x="5370320" y="630936"/>
            <a:ext cx="6157472" cy="5495544"/>
          </a:xfrm>
          <a:prstGeom prst="rect">
            <a:avLst/>
          </a:prstGeom>
        </p:spPr>
      </p:pic>
    </p:spTree>
    <p:extLst>
      <p:ext uri="{BB962C8B-B14F-4D97-AF65-F5344CB8AC3E}">
        <p14:creationId xmlns:p14="http://schemas.microsoft.com/office/powerpoint/2010/main" val="1153472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holding a phone&#10;&#10;Description automatically generated with medium confidence">
            <a:extLst>
              <a:ext uri="{FF2B5EF4-FFF2-40B4-BE49-F238E27FC236}">
                <a16:creationId xmlns:a16="http://schemas.microsoft.com/office/drawing/2014/main" id="{B55AE620-ECCB-6847-9D3D-838CCA4B38DD}"/>
              </a:ext>
            </a:extLst>
          </p:cNvPr>
          <p:cNvPicPr>
            <a:picLocks noChangeAspect="1"/>
          </p:cNvPicPr>
          <p:nvPr/>
        </p:nvPicPr>
        <p:blipFill rotWithShape="1">
          <a:blip r:embed="rId3"/>
          <a:srcRect t="11343" b="4387"/>
          <a:stretch/>
        </p:blipFill>
        <p:spPr>
          <a:xfrm>
            <a:off x="20" y="10"/>
            <a:ext cx="12191981" cy="6857990"/>
          </a:xfrm>
          <a:prstGeom prst="rect">
            <a:avLst/>
          </a:prstGeom>
        </p:spPr>
      </p:pic>
      <p:sp>
        <p:nvSpPr>
          <p:cNvPr id="15"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0B690E-ED29-6148-A031-F2BDEE38D7F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100">
                <a:solidFill>
                  <a:schemeClr val="bg1"/>
                </a:solidFill>
              </a:rPr>
              <a:t>It costs money, but our digital cultural heritage is currently preserved on a shoestring.</a:t>
            </a:r>
          </a:p>
        </p:txBody>
      </p:sp>
    </p:spTree>
    <p:extLst>
      <p:ext uri="{BB962C8B-B14F-4D97-AF65-F5344CB8AC3E}">
        <p14:creationId xmlns:p14="http://schemas.microsoft.com/office/powerpoint/2010/main" val="175108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1D2C-E397-6543-98C3-5CA82BFC7DBB}"/>
              </a:ext>
            </a:extLst>
          </p:cNvPr>
          <p:cNvSpPr>
            <a:spLocks noGrp="1"/>
          </p:cNvSpPr>
          <p:nvPr>
            <p:ph type="title"/>
          </p:nvPr>
        </p:nvSpPr>
        <p:spPr/>
        <p:txBody>
          <a:bodyPr>
            <a:normAutofit fontScale="90000"/>
          </a:bodyPr>
          <a:lstStyle/>
          <a:p>
            <a:r>
              <a:rPr lang="en-US" dirty="0"/>
              <a:t>As we rebuild and recover from COVID-19, let’s make sure we have a robust memory to inform our future decisions.</a:t>
            </a:r>
          </a:p>
        </p:txBody>
      </p:sp>
    </p:spTree>
    <p:extLst>
      <p:ext uri="{BB962C8B-B14F-4D97-AF65-F5344CB8AC3E}">
        <p14:creationId xmlns:p14="http://schemas.microsoft.com/office/powerpoint/2010/main" val="1400872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2049AB-AA51-114D-9AEC-DFFF739EDAD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500" b="1" dirty="0"/>
              <a:t>Thank you!</a:t>
            </a:r>
            <a:br>
              <a:rPr lang="en-US" sz="4500" b="1" dirty="0"/>
            </a:br>
            <a:br>
              <a:rPr lang="en-US" sz="4500" b="1" dirty="0"/>
            </a:br>
            <a:r>
              <a:rPr lang="en-US" sz="3000" dirty="0"/>
              <a:t>Ian Milligan</a:t>
            </a:r>
            <a:br>
              <a:rPr lang="en-US" sz="3000" dirty="0"/>
            </a:br>
            <a:r>
              <a:rPr lang="en-US" sz="3000" dirty="0"/>
              <a:t>i2millig@uwaterloo.ca</a:t>
            </a: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307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p!!Rectangle">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ign on a building&#10;&#10;Description automatically generated with medium confidence">
            <a:extLst>
              <a:ext uri="{FF2B5EF4-FFF2-40B4-BE49-F238E27FC236}">
                <a16:creationId xmlns:a16="http://schemas.microsoft.com/office/drawing/2014/main" id="{673CF1E9-FD82-6D46-8679-2AD3E341779F}"/>
              </a:ext>
            </a:extLst>
          </p:cNvPr>
          <p:cNvPicPr>
            <a:picLocks noChangeAspect="1"/>
          </p:cNvPicPr>
          <p:nvPr/>
        </p:nvPicPr>
        <p:blipFill rotWithShape="1">
          <a:blip r:embed="rId3"/>
          <a:srcRect t="14440" b="1290"/>
          <a:stretch/>
        </p:blipFill>
        <p:spPr>
          <a:xfrm>
            <a:off x="20" y="10"/>
            <a:ext cx="12191980" cy="6857990"/>
          </a:xfrm>
          <a:prstGeom prst="rect">
            <a:avLst/>
          </a:prstGeom>
        </p:spPr>
      </p:pic>
      <p:sp>
        <p:nvSpPr>
          <p:cNvPr id="15" name="m!!text rectangle">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275B70-7617-AC4A-B048-2E96F7E3B462}"/>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sz="2800" b="0" i="0" u="none" strike="noStrike" dirty="0">
                <a:effectLst/>
              </a:rPr>
              <a:t>What will our history of the pandemic look like in a quarter century?</a:t>
            </a:r>
            <a:endParaRPr lang="en-US" sz="2800" dirty="0"/>
          </a:p>
        </p:txBody>
      </p:sp>
      <p:sp>
        <p:nvSpPr>
          <p:cNvPr id="17" name="m!!accent">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46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itting in front of a computer&#10;&#10;Description automatically generated with low confidence">
            <a:extLst>
              <a:ext uri="{FF2B5EF4-FFF2-40B4-BE49-F238E27FC236}">
                <a16:creationId xmlns:a16="http://schemas.microsoft.com/office/drawing/2014/main" id="{409CD692-FC41-F343-A792-E175205A5ED5}"/>
              </a:ext>
            </a:extLst>
          </p:cNvPr>
          <p:cNvPicPr>
            <a:picLocks noChangeAspect="1"/>
          </p:cNvPicPr>
          <p:nvPr/>
        </p:nvPicPr>
        <p:blipFill rotWithShape="1">
          <a:blip r:embed="rId3"/>
          <a:srcRect r="20068"/>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30" name="Freeform: Shape 22">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24">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9CEC64-B993-7B47-9B04-0CFDFA5BC148}"/>
              </a:ext>
            </a:extLst>
          </p:cNvPr>
          <p:cNvSpPr>
            <a:spLocks noGrp="1"/>
          </p:cNvSpPr>
          <p:nvPr>
            <p:ph type="title"/>
          </p:nvPr>
        </p:nvSpPr>
        <p:spPr>
          <a:xfrm>
            <a:off x="374904" y="856488"/>
            <a:ext cx="4992624" cy="1243584"/>
          </a:xfrm>
        </p:spPr>
        <p:txBody>
          <a:bodyPr anchor="ctr">
            <a:normAutofit/>
          </a:bodyPr>
          <a:lstStyle/>
          <a:p>
            <a:r>
              <a:rPr lang="en-US" sz="2900"/>
              <a:t>2020/21 Will be Understood Through Digital Media</a:t>
            </a:r>
          </a:p>
        </p:txBody>
      </p:sp>
      <p:sp>
        <p:nvSpPr>
          <p:cNvPr id="27" name="Rectangle 26">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2B910D92-E6C7-4862-9910-B8BC4BF9CE06}"/>
              </a:ext>
            </a:extLst>
          </p:cNvPr>
          <p:cNvSpPr>
            <a:spLocks noGrp="1"/>
          </p:cNvSpPr>
          <p:nvPr>
            <p:ph idx="1"/>
          </p:nvPr>
        </p:nvSpPr>
        <p:spPr>
          <a:xfrm>
            <a:off x="374904" y="2522949"/>
            <a:ext cx="5065776" cy="3402363"/>
          </a:xfrm>
        </p:spPr>
        <p:txBody>
          <a:bodyPr anchor="t">
            <a:normAutofit/>
          </a:bodyPr>
          <a:lstStyle/>
          <a:p>
            <a:r>
              <a:rPr lang="en-US" sz="1800"/>
              <a:t>We connect with loved ones via e-mail, video conference, and social media;</a:t>
            </a:r>
          </a:p>
          <a:p>
            <a:r>
              <a:rPr lang="en-US" sz="1800"/>
              <a:t>White collar workers have overwhelmingly transitioned to remote working;</a:t>
            </a:r>
          </a:p>
          <a:p>
            <a:r>
              <a:rPr lang="en-US" sz="1800"/>
              <a:t>Global protest movements have been spurred by digital communication and images;</a:t>
            </a:r>
          </a:p>
          <a:p>
            <a:r>
              <a:rPr lang="en-US" sz="1800"/>
              <a:t>For some of us in the pandemic, the enduring image may well be a screen.</a:t>
            </a:r>
          </a:p>
        </p:txBody>
      </p:sp>
    </p:spTree>
    <p:extLst>
      <p:ext uri="{BB962C8B-B14F-4D97-AF65-F5344CB8AC3E}">
        <p14:creationId xmlns:p14="http://schemas.microsoft.com/office/powerpoint/2010/main" val="2091598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F2DFA-DB4F-7A42-9244-C5F935181190}"/>
              </a:ext>
            </a:extLst>
          </p:cNvPr>
          <p:cNvSpPr>
            <a:spLocks noGrp="1"/>
          </p:cNvSpPr>
          <p:nvPr>
            <p:ph type="title"/>
          </p:nvPr>
        </p:nvSpPr>
        <p:spPr>
          <a:xfrm>
            <a:off x="477981" y="3124895"/>
            <a:ext cx="4023360" cy="1201602"/>
          </a:xfrm>
        </p:spPr>
        <p:txBody>
          <a:bodyPr vert="horz" lIns="91440" tIns="45720" rIns="91440" bIns="45720" rtlCol="0" anchor="b">
            <a:normAutofit fontScale="90000"/>
          </a:bodyPr>
          <a:lstStyle/>
          <a:p>
            <a:r>
              <a:rPr lang="en-US" sz="4400" dirty="0"/>
              <a:t>Understanding the Pandemic</a:t>
            </a:r>
          </a:p>
        </p:txBody>
      </p:sp>
      <p:sp>
        <p:nvSpPr>
          <p:cNvPr id="28"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fordnation" descr="fordnation">
            <a:hlinkClick r:id="" action="ppaction://media"/>
            <a:extLst>
              <a:ext uri="{FF2B5EF4-FFF2-40B4-BE49-F238E27FC236}">
                <a16:creationId xmlns:a16="http://schemas.microsoft.com/office/drawing/2014/main" id="{894D30D2-966E-984F-B1A9-24EE090FA6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43887" y="0"/>
            <a:ext cx="7645736" cy="6728248"/>
          </a:xfrm>
          <a:prstGeom prst="rect">
            <a:avLst/>
          </a:prstGeom>
        </p:spPr>
      </p:pic>
    </p:spTree>
    <p:extLst>
      <p:ext uri="{BB962C8B-B14F-4D97-AF65-F5344CB8AC3E}">
        <p14:creationId xmlns:p14="http://schemas.microsoft.com/office/powerpoint/2010/main" val="342334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D2FB5-03D6-354C-AD00-3C4187160FFB}"/>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400"/>
              <a:t>Understanding the Pandemic</a:t>
            </a:r>
          </a:p>
        </p:txBody>
      </p:sp>
      <p:pic>
        <p:nvPicPr>
          <p:cNvPr id="4" name="risk-is-low" descr="risk-is-low">
            <a:hlinkClick r:id="" action="ppaction://media"/>
            <a:extLst>
              <a:ext uri="{FF2B5EF4-FFF2-40B4-BE49-F238E27FC236}">
                <a16:creationId xmlns:a16="http://schemas.microsoft.com/office/drawing/2014/main" id="{AE7CE9ED-3AA6-8940-91C5-ED86949053A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4801" y="625683"/>
            <a:ext cx="6198007" cy="5454246"/>
          </a:xfrm>
          <a:prstGeom prst="rect">
            <a:avLst/>
          </a:prstGeom>
        </p:spPr>
      </p:pic>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40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FDD93-0F43-B349-8E73-FC622E1A4D8A}"/>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6800"/>
              <a:t>Why did I have to go to an American website to see our heritage?</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19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9CD807-7508-6E4A-AEFC-F0C225CFA5AD}"/>
              </a:ext>
            </a:extLst>
          </p:cNvPr>
          <p:cNvSpPr>
            <a:spLocks noGrp="1"/>
          </p:cNvSpPr>
          <p:nvPr>
            <p:ph type="title"/>
          </p:nvPr>
        </p:nvSpPr>
        <p:spPr>
          <a:xfrm>
            <a:off x="841247" y="978619"/>
            <a:ext cx="3410712" cy="1106424"/>
          </a:xfrm>
        </p:spPr>
        <p:txBody>
          <a:bodyPr>
            <a:normAutofit/>
          </a:bodyPr>
          <a:lstStyle/>
          <a:p>
            <a:r>
              <a:rPr lang="en-US" sz="2400"/>
              <a:t>Around the world, national libraries collect digital heritage</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799B232-B98C-F94F-BFEC-EB74F45F55A8}"/>
              </a:ext>
            </a:extLst>
          </p:cNvPr>
          <p:cNvSpPr>
            <a:spLocks noGrp="1"/>
          </p:cNvSpPr>
          <p:nvPr>
            <p:ph idx="1"/>
          </p:nvPr>
        </p:nvSpPr>
        <p:spPr>
          <a:xfrm>
            <a:off x="841248" y="2252870"/>
            <a:ext cx="3412219" cy="3560251"/>
          </a:xfrm>
        </p:spPr>
        <p:txBody>
          <a:bodyPr>
            <a:normAutofit/>
          </a:bodyPr>
          <a:lstStyle/>
          <a:p>
            <a:r>
              <a:rPr lang="en-US" sz="1700" dirty="0"/>
              <a:t>In countries as varied as France, Denmark, Singapore, South Korea, Australia, and the United Kingdom, web content all falls into the realm of </a:t>
            </a:r>
            <a:r>
              <a:rPr lang="en-US" sz="1700" b="1" dirty="0"/>
              <a:t>legal deposit</a:t>
            </a:r>
          </a:p>
          <a:p>
            <a:r>
              <a:rPr lang="en-US" sz="1700" dirty="0"/>
              <a:t>In the United Kingdom, for example, a researcher will be able to view millions of pages from news websites, UK blogs, and beyond.</a:t>
            </a:r>
          </a:p>
        </p:txBody>
      </p:sp>
      <p:pic>
        <p:nvPicPr>
          <p:cNvPr id="7" name="Picture 6" descr="Graphical user interface, application&#10;&#10;Description automatically generated">
            <a:extLst>
              <a:ext uri="{FF2B5EF4-FFF2-40B4-BE49-F238E27FC236}">
                <a16:creationId xmlns:a16="http://schemas.microsoft.com/office/drawing/2014/main" id="{9BC32532-B419-B842-9392-10345D2642B6}"/>
              </a:ext>
            </a:extLst>
          </p:cNvPr>
          <p:cNvPicPr>
            <a:picLocks noChangeAspect="1"/>
          </p:cNvPicPr>
          <p:nvPr/>
        </p:nvPicPr>
        <p:blipFill>
          <a:blip r:embed="rId3"/>
          <a:stretch>
            <a:fillRect/>
          </a:stretch>
        </p:blipFill>
        <p:spPr>
          <a:xfrm>
            <a:off x="5370320" y="630936"/>
            <a:ext cx="6157472" cy="5495544"/>
          </a:xfrm>
          <a:prstGeom prst="rect">
            <a:avLst/>
          </a:prstGeom>
        </p:spPr>
      </p:pic>
      <p:sp>
        <p:nvSpPr>
          <p:cNvPr id="8" name="TextBox 7">
            <a:extLst>
              <a:ext uri="{FF2B5EF4-FFF2-40B4-BE49-F238E27FC236}">
                <a16:creationId xmlns:a16="http://schemas.microsoft.com/office/drawing/2014/main" id="{F418081A-F2D7-E14E-AAC9-908AF37B9F2B}"/>
              </a:ext>
            </a:extLst>
          </p:cNvPr>
          <p:cNvSpPr txBox="1"/>
          <p:nvPr/>
        </p:nvSpPr>
        <p:spPr>
          <a:xfrm>
            <a:off x="3104707" y="121211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79472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9">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63894-6D8C-6246-BB3E-0C8C8A8BFC3F}"/>
              </a:ext>
            </a:extLst>
          </p:cNvPr>
          <p:cNvSpPr>
            <a:spLocks noGrp="1"/>
          </p:cNvSpPr>
          <p:nvPr>
            <p:ph type="title"/>
          </p:nvPr>
        </p:nvSpPr>
        <p:spPr>
          <a:xfrm>
            <a:off x="411480" y="991443"/>
            <a:ext cx="4502858" cy="1087819"/>
          </a:xfrm>
        </p:spPr>
        <p:txBody>
          <a:bodyPr anchor="b">
            <a:normAutofit/>
          </a:bodyPr>
          <a:lstStyle/>
          <a:p>
            <a:r>
              <a:rPr lang="en-US" sz="3400"/>
              <a:t>In Canada</a:t>
            </a:r>
          </a:p>
        </p:txBody>
      </p:sp>
      <p:sp>
        <p:nvSpPr>
          <p:cNvPr id="39"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28FCCE-439E-5749-8A21-64FC04570680}"/>
              </a:ext>
            </a:extLst>
          </p:cNvPr>
          <p:cNvSpPr>
            <a:spLocks noGrp="1"/>
          </p:cNvSpPr>
          <p:nvPr>
            <p:ph idx="1"/>
          </p:nvPr>
        </p:nvSpPr>
        <p:spPr>
          <a:xfrm>
            <a:off x="411480" y="2684095"/>
            <a:ext cx="4502858" cy="3492868"/>
          </a:xfrm>
        </p:spPr>
        <p:txBody>
          <a:bodyPr>
            <a:normAutofit/>
          </a:bodyPr>
          <a:lstStyle/>
          <a:p>
            <a:r>
              <a:rPr lang="en-US" sz="1700"/>
              <a:t>The </a:t>
            </a:r>
            <a:r>
              <a:rPr lang="en-US" sz="1700" i="1"/>
              <a:t>Library and Archives Canada Act </a:t>
            </a:r>
            <a:r>
              <a:rPr lang="en-US" sz="1700"/>
              <a:t>(2004) is fantastic and gives the national memory institution the power to gather a “representative sample of the documentary material of interest to Canada that is accessible to the public without restriction through the internet or any similar medium.”</a:t>
            </a:r>
          </a:p>
          <a:p>
            <a:r>
              <a:rPr lang="en-US" sz="1700"/>
              <a:t>We just don’t use it to its fullest extent.</a:t>
            </a:r>
          </a:p>
        </p:txBody>
      </p:sp>
      <p:pic>
        <p:nvPicPr>
          <p:cNvPr id="5" name="Picture 4" descr="Graphical user interface&#10;&#10;Description automatically generated">
            <a:extLst>
              <a:ext uri="{FF2B5EF4-FFF2-40B4-BE49-F238E27FC236}">
                <a16:creationId xmlns:a16="http://schemas.microsoft.com/office/drawing/2014/main" id="{222F821E-42A6-934D-A4E0-2E911BFCF87E}"/>
              </a:ext>
            </a:extLst>
          </p:cNvPr>
          <p:cNvPicPr>
            <a:picLocks noChangeAspect="1"/>
          </p:cNvPicPr>
          <p:nvPr/>
        </p:nvPicPr>
        <p:blipFill rotWithShape="1">
          <a:blip r:embed="rId3"/>
          <a:srcRect l="16254" r="17499" b="-2"/>
          <a:stretch/>
        </p:blipFill>
        <p:spPr>
          <a:xfrm>
            <a:off x="5385816" y="-2"/>
            <a:ext cx="6806184" cy="6858001"/>
          </a:xfrm>
          <a:prstGeom prst="rect">
            <a:avLst/>
          </a:prstGeom>
        </p:spPr>
      </p:pic>
    </p:spTree>
    <p:extLst>
      <p:ext uri="{BB962C8B-B14F-4D97-AF65-F5344CB8AC3E}">
        <p14:creationId xmlns:p14="http://schemas.microsoft.com/office/powerpoint/2010/main" val="216881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FD73-A675-9944-A9F0-B5385B0FEB5F}"/>
              </a:ext>
            </a:extLst>
          </p:cNvPr>
          <p:cNvSpPr>
            <a:spLocks noGrp="1"/>
          </p:cNvSpPr>
          <p:nvPr>
            <p:ph type="title"/>
          </p:nvPr>
        </p:nvSpPr>
        <p:spPr/>
        <p:txBody>
          <a:bodyPr>
            <a:normAutofit fontScale="90000"/>
          </a:bodyPr>
          <a:lstStyle/>
          <a:p>
            <a:r>
              <a:rPr lang="en-US" dirty="0"/>
              <a:t>That’s not to say LAC doesn’t do amazing things..</a:t>
            </a:r>
          </a:p>
        </p:txBody>
      </p:sp>
      <p:sp>
        <p:nvSpPr>
          <p:cNvPr id="3" name="Content Placeholder 2">
            <a:extLst>
              <a:ext uri="{FF2B5EF4-FFF2-40B4-BE49-F238E27FC236}">
                <a16:creationId xmlns:a16="http://schemas.microsoft.com/office/drawing/2014/main" id="{CFA15F71-798A-E443-A8DA-665C44208471}"/>
              </a:ext>
            </a:extLst>
          </p:cNvPr>
          <p:cNvSpPr>
            <a:spLocks noGrp="1"/>
          </p:cNvSpPr>
          <p:nvPr>
            <p:ph idx="1"/>
          </p:nvPr>
        </p:nvSpPr>
        <p:spPr>
          <a:xfrm>
            <a:off x="1115568" y="2478024"/>
            <a:ext cx="6050776" cy="3694176"/>
          </a:xfrm>
        </p:spPr>
        <p:txBody>
          <a:bodyPr/>
          <a:lstStyle/>
          <a:p>
            <a:r>
              <a:rPr lang="en-US" dirty="0"/>
              <a:t>Since February 2020, have crawled some 6.2 TB of data and collected 721,651 tweets in both official languages.</a:t>
            </a:r>
          </a:p>
        </p:txBody>
      </p:sp>
      <p:pic>
        <p:nvPicPr>
          <p:cNvPr id="4" name="Picture 3">
            <a:extLst>
              <a:ext uri="{FF2B5EF4-FFF2-40B4-BE49-F238E27FC236}">
                <a16:creationId xmlns:a16="http://schemas.microsoft.com/office/drawing/2014/main" id="{56A99C4F-9C5D-6640-9773-FEAFBD18EDF8}"/>
              </a:ext>
            </a:extLst>
          </p:cNvPr>
          <p:cNvPicPr>
            <a:picLocks noChangeAspect="1"/>
          </p:cNvPicPr>
          <p:nvPr/>
        </p:nvPicPr>
        <p:blipFill>
          <a:blip r:embed="rId3"/>
          <a:stretch>
            <a:fillRect/>
          </a:stretch>
        </p:blipFill>
        <p:spPr>
          <a:xfrm>
            <a:off x="7611731" y="2478024"/>
            <a:ext cx="4368800" cy="2514600"/>
          </a:xfrm>
          <a:prstGeom prst="rect">
            <a:avLst/>
          </a:prstGeom>
        </p:spPr>
      </p:pic>
    </p:spTree>
    <p:extLst>
      <p:ext uri="{BB962C8B-B14F-4D97-AF65-F5344CB8AC3E}">
        <p14:creationId xmlns:p14="http://schemas.microsoft.com/office/powerpoint/2010/main" val="1854540078"/>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32A1D"/>
      </a:dk2>
      <a:lt2>
        <a:srgbClr val="E2E5E8"/>
      </a:lt2>
      <a:accent1>
        <a:srgbClr val="C3914D"/>
      </a:accent1>
      <a:accent2>
        <a:srgbClr val="B14E3B"/>
      </a:accent2>
      <a:accent3>
        <a:srgbClr val="C34D6B"/>
      </a:accent3>
      <a:accent4>
        <a:srgbClr val="B13B8A"/>
      </a:accent4>
      <a:accent5>
        <a:srgbClr val="B94DC3"/>
      </a:accent5>
      <a:accent6>
        <a:srgbClr val="763BB1"/>
      </a:accent6>
      <a:hlink>
        <a:srgbClr val="BF3FB5"/>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4723</TotalTime>
  <Words>803</Words>
  <Application>Microsoft Macintosh PowerPoint</Application>
  <PresentationFormat>Widescreen</PresentationFormat>
  <Paragraphs>63</Paragraphs>
  <Slides>18</Slides>
  <Notes>14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Next LT Pro</vt:lpstr>
      <vt:lpstr>Calibri</vt:lpstr>
      <vt:lpstr>Georgia</vt:lpstr>
      <vt:lpstr>Libre Baskerville</vt:lpstr>
      <vt:lpstr>AccentBoxVTI</vt:lpstr>
      <vt:lpstr>Our Digital Archives of COVID-19</vt:lpstr>
      <vt:lpstr>What will our history of the pandemic look like in a quarter century?</vt:lpstr>
      <vt:lpstr>2020/21 Will be Understood Through Digital Media</vt:lpstr>
      <vt:lpstr>Understanding the Pandemic</vt:lpstr>
      <vt:lpstr>Understanding the Pandemic</vt:lpstr>
      <vt:lpstr>Why did I have to go to an American website to see our heritage?</vt:lpstr>
      <vt:lpstr>Around the world, national libraries collect digital heritage</vt:lpstr>
      <vt:lpstr>In Canada</vt:lpstr>
      <vt:lpstr>That’s not to say LAC doesn’t do amazing things..</vt:lpstr>
      <vt:lpstr>… and that institutions around the country haven’t been digitally archiving these events!</vt:lpstr>
      <vt:lpstr>But we need to do a bit more.</vt:lpstr>
      <vt:lpstr>A Born-Digital Preservation Program</vt:lpstr>
      <vt:lpstr>Empower our Library and Archives Canada</vt:lpstr>
      <vt:lpstr>Empower our Citizens</vt:lpstr>
      <vt:lpstr>Facilitate Cloud Storage in Canada</vt:lpstr>
      <vt:lpstr>It costs money, but our digital cultural heritage is currently preserved on a shoestring.</vt:lpstr>
      <vt:lpstr>As we rebuild and recover from COVID-19, let’s make sure we have a robust memory to inform our future decisions.</vt:lpstr>
      <vt:lpstr>Thank you!  Ian Milligan i2millig@uwaterloo.ca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Digital Archives of COVID-19</dc:title>
  <dc:creator>Ian Milligan</dc:creator>
  <cp:lastModifiedBy>Ian Milligan</cp:lastModifiedBy>
  <cp:revision>1</cp:revision>
  <dcterms:created xsi:type="dcterms:W3CDTF">2021-03-23T15:30:56Z</dcterms:created>
  <dcterms:modified xsi:type="dcterms:W3CDTF">2021-03-30T15:25:35Z</dcterms:modified>
</cp:coreProperties>
</file>